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48" r:id="rId3"/>
    <p:sldId id="261" r:id="rId4"/>
    <p:sldId id="349" r:id="rId5"/>
    <p:sldId id="323" r:id="rId6"/>
    <p:sldId id="350" r:id="rId7"/>
    <p:sldId id="351" r:id="rId8"/>
    <p:sldId id="352" r:id="rId9"/>
    <p:sldId id="353" r:id="rId10"/>
    <p:sldId id="355" r:id="rId11"/>
    <p:sldId id="354" r:id="rId12"/>
    <p:sldId id="379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5" r:id="rId22"/>
    <p:sldId id="364" r:id="rId23"/>
    <p:sldId id="366" r:id="rId24"/>
    <p:sldId id="377" r:id="rId25"/>
    <p:sldId id="378" r:id="rId26"/>
    <p:sldId id="368" r:id="rId27"/>
    <p:sldId id="369" r:id="rId28"/>
    <p:sldId id="370" r:id="rId29"/>
    <p:sldId id="371" r:id="rId30"/>
    <p:sldId id="372" r:id="rId31"/>
    <p:sldId id="373" r:id="rId32"/>
    <p:sldId id="375" r:id="rId33"/>
    <p:sldId id="376" r:id="rId34"/>
    <p:sldId id="374" r:id="rId35"/>
    <p:sldId id="380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7" autoAdjust="0"/>
    <p:restoredTop sz="85108" autoAdjust="0"/>
  </p:normalViewPr>
  <p:slideViewPr>
    <p:cSldViewPr snapToGrid="0">
      <p:cViewPr varScale="1">
        <p:scale>
          <a:sx n="56" d="100"/>
          <a:sy n="56" d="100"/>
        </p:scale>
        <p:origin x="208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3F0DF-3C8C-4487-B997-9EC518A272F5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07D58-3D32-4171-AC10-4871358870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3673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m%C3%BCnzen-geld-britischen-geld-2512279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40031&amp;picture=gold-coin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publicdomain/zero/1.0/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n_angel_leading_a_soul_into_hell._Oil_painting_by_a_followe_Wellcome_L0030887.jpg#/media/File:An_angel_leading_a_soul_into_hell._Oil_painting_by_a_followe_Wellcome_L0030887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4.0/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rcimboldus,_aflatsbref,_Nordisk_familjebok.pn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arena.com/geschichte/neuzeit/humanismus_renaissance_reformatio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Lucas_Cranach_d._%C3%84._-_Passions_of_Christ_and_Antichrist_-_WGA05728.jpg#/media/File:Lucas_Cranach_d._%C3%84._-_Passions_of_Christ_and_Antichrist_-_WGA05728.jpg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ie_wahre_Religion_Christi_und_die_falsche_Lehre_des_Antichristen.jpg#/media/File:Die_wahre_Religion_Christi_und_die_falsche_Lehre_des_Antichristen.jp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ucas_Cranach_d.%C3%84._-_Martin_Luther,_1528_(Veste_Coburg)_(cropped).jpg#/media/File:Lucas_Cranach_d.%C3%84._-_Martin_Luther,_1528_(Veste_Coburg)_(cropped).jp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arena.com/geschichte/neuzeit/humanismus_renaissance_reformatio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de.wikipedia.org/wiki/Datei:Wittenberg_Thesentuer_Schlosskirche.JPG#/media/Datei:Wittenberg_Thesentuer_Schlosskirche.JPG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alte-briefe-alte-schreiben-436501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%D0%9B%D1%8E%D1%82%D0%B5%D1%80_%D0%B2_%D0%92%D0%BE%D1%80%D0%BC%D1%81%D0%B5.jpg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vectors/video-abspielen-multimedia-youtube-481821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ucas_Cranach_d.%C3%84._-_Bildnis_Friedrich_der_Weise,_Kurf%C3%BCrst_von_Sachsen_(Klassik_Stiftung_Weimar).jpg#/media/File:Lucas_Cranach_d.%C3%84._-_Bildnis_Friedrich_der_Weise,_Kurf%C3%BCrst_von_Sachsen_(Klassik_Stiftung_Weimar).jpg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WartburgBeiEisenach.jpg#/media/Datei:WartburgBeiEisenach.jpg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ar.wikipedia.org/wiki/Datei:Gutenberg_Bible,_Lenox_Copy,_New_York_Public_Library,_2009._Pic_01.jpg#/media/Datei:Gutenberg_Bible,_Lenox_Copy,_New_York_Public_Library,_2009._Pic_01.jpg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2.0/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arena.com/geschichte/neuzeit/humanismus_renaissance_reformatio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Bleisatz_im_Winkelhaken.jpg#/media/File:Bleisatz_im_Winkelhaken.jpg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ugo_M%C3%BChlig_Bauern_auf_dem_Feld.jpg#/media/File:Hugo_M%C3%BChlig_Bauern_auf_dem_Feld.jp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kimstovring/15488033210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2.0/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holz-natur-baum-h%C3%B6lzern-axt-3075862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Zentralbibliothek_Z%C3%BCrich_-_Effigies_praecipuorum_illustrium_atque_praestantium_aliquot_theologorum_-_000008283_cropped.jpg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Augsburg_-_Markt.jpg#/media/Datei:Augsburg_-_Markt.jpg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Z%C3%BCrich#/media/Datei:Zurich-Panorama.jpg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vectors/kreuz-silhouette-religion-gott-1278209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arena.com/geschichte/neuzeit/humanismus_renaissance_reformatio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e.m.wikipedia.org/wiki/Datei:Bild_Zwingli_Asper.jpg" TargetMode="Externa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lrich_Zwingli_Denkmal_-_Wasserkirche_-_Limmatquai_2011-08-10_11-47-50.jpg#/media/File:Ulrich_Zwingli_Denkmal_-_Wasserkirche_-_Limmatquai_2011-08-10_11-47-50.jpg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Z%C3%BCrich_Grossm%C3%BCnster_panorama_2012.jpg#/media/File:Z%C3%BCrich_Grossm%C3%BCnster_panorama_2012.jpg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Z%C3%BCrich_-_Fraum%C3%BCnster_-_Kreuzgang_IMG_1155.jpg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Ermordung_Zwingli_Jauslin.JPG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vectors/cruz-jesus-religion-2024548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Kloster_Maulbronn_2009.jpg#/media/Datei:Kloster_Maulbronn_2009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5/58/Rahn_Kloster_Sanct_Gallen_nach_Lasius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ousse_Catholic_Church_2.jpg#/media/File:Rousse_Catholic_Church_2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Francisco_rizi-auto_de_fe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Nachdem die Präsentation gezeigt wurde und die Schülerinnen/Schüler das Arbeitsblatt ausgefüllt haben, den Spielfilm über Luther zeigen («Luther» 2003, Regie: Eric Till)</a:t>
            </a:r>
          </a:p>
          <a:p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</a:t>
            </a:r>
          </a:p>
          <a:p>
            <a:r>
              <a:rPr lang="de-CH" dirty="0"/>
              <a:t>- </a:t>
            </a:r>
            <a:r>
              <a:rPr lang="de-CH" dirty="0" err="1"/>
              <a:t>Abobe</a:t>
            </a:r>
            <a:r>
              <a:rPr lang="de-CH" dirty="0"/>
              <a:t>-Stock, Lizenziert für SchulArena.com GmbH, 120104996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56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Quelle: </a:t>
            </a:r>
            <a:r>
              <a:rPr lang="de-CH" dirty="0" err="1"/>
              <a:t>Pixabay</a:t>
            </a:r>
            <a:r>
              <a:rPr lang="de-CH" dirty="0"/>
              <a:t>, </a:t>
            </a:r>
            <a:r>
              <a:rPr lang="en-GB" dirty="0">
                <a:hlinkClick r:id="rId3"/>
              </a:rPr>
              <a:t>https://pixabay.com/de/photos/m%C3%BCnzen-geld-britischen-geld-2512279/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7279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Währungsrechner Mittelalter: </a:t>
            </a:r>
            <a:r>
              <a:rPr lang="de-CH" b="0" dirty="0"/>
              <a:t>http://www.mittelalterrechner.de/cms/page/mar/html/Geld 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Gold </a:t>
            </a:r>
            <a:r>
              <a:rPr lang="de-CH" dirty="0" err="1"/>
              <a:t>Coins</a:t>
            </a:r>
            <a:r>
              <a:rPr lang="de-CH" dirty="0"/>
              <a:t>, </a:t>
            </a:r>
            <a:r>
              <a:rPr lang="de-CH" dirty="0" err="1"/>
              <a:t>Linnaea</a:t>
            </a:r>
            <a:r>
              <a:rPr lang="de-CH" dirty="0"/>
              <a:t> </a:t>
            </a:r>
            <a:r>
              <a:rPr lang="de-CH" dirty="0" err="1"/>
              <a:t>Mallette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https://www.publicdomainpictures.net/en/view-image.php?image=140031&amp;picture=gold-coins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CC0 (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https://creativecommons.org/publicdomain/zero/1.0/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0320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angel leading a soul into hell,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Wellcome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Images (</a:t>
            </a:r>
            <a:r>
              <a:rPr lang="en-GB" dirty="0">
                <a:hlinkClick r:id="rId3"/>
              </a:rPr>
              <a:t>https://commons.wikimedia.org/wiki/File:An_angel_leading_a_soul_into_hell._Oil_painting_by_a_followe_Wellcome_L0030887.jpg#/media/File:An_angel_leading_a_soul_into_hell._Oil_painting_by_a_followe_Wellcome_L0030887.jpg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CC4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https://creativecommons.org/licenses/by-sa/4.0/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6563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Ablassbrief, Autor unbekannt (</a:t>
            </a:r>
            <a:r>
              <a:rPr lang="en-GB" dirty="0">
                <a:hlinkClick r:id="rId3"/>
              </a:rPr>
              <a:t>https://commons.wikimedia.org/wiki/File:Arcimboldus,_aflatsbref,_Nordisk_familjebok.png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4514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DE" dirty="0">
                <a:hlinkClick r:id="rId3"/>
              </a:rPr>
              <a:t>https://www.schularena.com/geschichte/neuzeit/humanismus_renaissance_reformation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Offizieller Trailer des Films «Luther», 2003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Ausschnitt aus «Luther»-Film: «Hanna, Luther und der Ablass»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Passions of Christ and Antichrist, Lucas Cranach the Elder (</a:t>
            </a:r>
            <a:r>
              <a:rPr lang="en-GB" dirty="0">
                <a:hlinkClick r:id="rId4"/>
              </a:rPr>
              <a:t>https://commons.wikimedia.org/wiki/File:Lucas_Cranach_d._%C3%84._-_Passions_of_Christ_and_Antichrist_-_WGA05728.jpg#/media/File:Lucas_Cranach_d._%C3%84._-_Passions_of_Christ_and_Antichrist_-_WGA05728.jpg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1319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 err="1"/>
              <a:t>SuS</a:t>
            </a:r>
            <a:r>
              <a:rPr lang="de-CH" b="0" dirty="0"/>
              <a:t> fragen: Was sieht man auf dem Bild alles?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Bildbeschreibung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CH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inks: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Luther predigt, erleuchtet von der Taube (Heiliger Geist), den für uns gekreuzigten Christus (vor Gott kniend); in der Liturgie: Kindertaufe (gegen die Wiedertäufer). Altar mit Kruzifix (gegen die Reformierten), Abendmahl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utraque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(gegen den römischen Kelchentzug), Luthers Landesfürst, Johann Friedrich der Großmütige, hört das Wort Gottes und praktiziert die Nachfolge des gekreuzigten Christus, er nimmt das Kreuz auf seine Schulter </a:t>
            </a:r>
            <a:endParaRPr lang="de-CH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rechts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katholische Kirche: feister Mönch + Teufel mit Blasebalg, Zuhörer: Kleriker, aufwendig gekleidet mit groben Attributen (Narrenschellen, Karten, Geld, Hahn). Statt Altar verkauft Papst mit Hilfe einer Nonne Ablässe, Verspottung der römischen Riten; Gotteszorn, und nutzlose Fürbitte von Franz von Assisi mit Wundmalen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- Die wahre Religion Christi und die falsche Lehre des Antichristen, Lucas Cranach </a:t>
            </a:r>
            <a:r>
              <a:rPr lang="de-CH" dirty="0" err="1"/>
              <a:t>the</a:t>
            </a:r>
            <a:r>
              <a:rPr lang="de-CH" dirty="0"/>
              <a:t> Younger (</a:t>
            </a:r>
            <a:r>
              <a:rPr lang="en-GB" dirty="0">
                <a:hlinkClick r:id="rId3"/>
              </a:rPr>
              <a:t>https://commons.wikimedia.org/wiki/File:Die_wahre_Religion_Christi_und_die_falsche_Lehre_des_Antichristen.jpg#/media/File:Die_wahre_Religion_Christi_und_die_falsche_Lehre_des_Antichristen.jpg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8757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Martin Luther, Lucas Cranach the Elder (</a:t>
            </a:r>
            <a:r>
              <a:rPr lang="en-GB" dirty="0">
                <a:hlinkClick r:id="rId3"/>
              </a:rPr>
              <a:t>https://commons.wikimedia.org/wiki/File:Lucas_Cranach_d.%C3%84._-_Martin_Luther,_1528_(Veste_Coburg)_(cropped).jpg#/media/File:Lucas_Cranach_d.%C3%84._-_Martin_Luther,_1528_(Veste_Coburg)_(cropped).jpg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0881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DE" dirty="0">
                <a:hlinkClick r:id="rId3"/>
              </a:rPr>
              <a:t>https://www.schularena.com/geschichte/neuzeit/humanismus_renaissance_reformation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Video zu «Thesenanschlag Luther»</a:t>
            </a:r>
            <a:endParaRPr lang="de-CH" sz="1200" b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Wittenberg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Thesentür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Schlosskirche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AlterVista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4"/>
              </a:rPr>
              <a:t>https://de.wikipedia.org/wiki/Datei:Wittenberg_Thesentuer_Schlosskirche.JPG#/media/Datei:Wittenberg_Thesentuer_Schlosskirche.JPG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5109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Quelle: </a:t>
            </a:r>
            <a:r>
              <a:rPr lang="de-CH" dirty="0" err="1"/>
              <a:t>Pixabay</a:t>
            </a:r>
            <a:r>
              <a:rPr lang="de-CH" dirty="0"/>
              <a:t>, </a:t>
            </a:r>
            <a:r>
              <a:rPr lang="en-GB" dirty="0">
                <a:hlinkClick r:id="rId3"/>
              </a:rPr>
              <a:t>https://pixabay.com/de/photos/alte-briefe-alte-schreiben-436501/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318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Luther vor dem Reichstag in Worms, Anton von Werner (</a:t>
            </a:r>
            <a:r>
              <a:rPr lang="en-GB" dirty="0">
                <a:hlinkClick r:id="rId3"/>
              </a:rPr>
              <a:t>https://de.wikipedia.org/wiki/Datei:%D0%9B%D1%8E%D1%82%D0%B5%D1%80_%D0%B2_%D0%92%D0%BE%D1%80%D0%BC%D1%81%D0%B5.jpg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319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Video öffnet sich bei Klick auf Bild!</a:t>
            </a:r>
            <a:r>
              <a:rPr lang="de-CH" baseline="0" dirty="0"/>
              <a:t> (oder alternativ hier: https://youtu.be/NhuQSMmLyAM)</a:t>
            </a:r>
          </a:p>
          <a:p>
            <a:endParaRPr lang="de-CH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2-3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Bildquellen</a:t>
            </a:r>
            <a:r>
              <a:rPr lang="de-CH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Play Icon, Quelle: </a:t>
            </a:r>
            <a:r>
              <a:rPr lang="de-CH" dirty="0" err="1"/>
              <a:t>Pixabay</a:t>
            </a:r>
            <a:r>
              <a:rPr lang="de-CH" dirty="0"/>
              <a:t>, </a:t>
            </a:r>
            <a:r>
              <a:rPr lang="en-GB" dirty="0">
                <a:hlinkClick r:id="rId3"/>
              </a:rPr>
              <a:t>https://pixabay.com/de/vectors/video-abspielen-multimedia-youtube-481821/</a:t>
            </a: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/>
              <a:t>Screenshot, </a:t>
            </a:r>
            <a:r>
              <a:rPr lang="en-GB" dirty="0" err="1"/>
              <a:t>Youtube</a:t>
            </a:r>
            <a:r>
              <a:rPr lang="en-GB" dirty="0"/>
              <a:t> (</a:t>
            </a:r>
            <a:r>
              <a:rPr lang="de-CH" baseline="0" dirty="0"/>
              <a:t>https://youtu.be/NhuQSMmLyAM)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0433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Bildnis Friedrich der Weise, Kurfürst von Sachsen, Lucas Cranach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Elder (</a:t>
            </a:r>
            <a:r>
              <a:rPr lang="en-GB" dirty="0">
                <a:hlinkClick r:id="rId3"/>
              </a:rPr>
              <a:t>https://commons.wikimedia.org/wiki/File:Lucas_Cranach_d.%C3%84._-_Bildnis_Friedrich_der_Weise,_Kurf%C3%BCrst_von_Sachsen_(Klassik_Stiftung_Weimar).jpg#/media/File:Lucas_Cranach_d.%C3%84._-_Bildnis_Friedrich_der_Weise,_Kurf%C3%BCrst_von_Sachsen_(Klassik_Stiftung_Weimar).jpg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13839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Diskussion anregen: Weshalb ist die Bibelübersetzung bedeutend?</a:t>
            </a:r>
          </a:p>
          <a:p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Wartburg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Eisenach, Moritz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Grenke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https://de.wikipedia.org/wiki/Datei:WartburgBeiEisenach.jpg#/media/Datei:WartburgBeiEisenach.jpg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927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The Gutenberg </a:t>
            </a:r>
            <a:r>
              <a:rPr lang="de-CH" dirty="0" err="1"/>
              <a:t>Bible</a:t>
            </a:r>
            <a:r>
              <a:rPr lang="de-CH" dirty="0"/>
              <a:t>, NYC Wanderer (Kevin Eng) (</a:t>
            </a:r>
            <a:r>
              <a:rPr lang="en-GB" dirty="0">
                <a:hlinkClick r:id="rId3"/>
              </a:rPr>
              <a:t>https://bar.wikipedia.org/wiki/Datei:Gutenberg_Bible,_Lenox_Copy,_New_York_Public_Library,_2009._Pic_01.jpg#/media/Datei:Gutenberg_Bible,_Lenox_Copy,_New_York_Public_Library,_2009._Pic_01.jpg</a:t>
            </a:r>
            <a:r>
              <a:rPr lang="en-GB" dirty="0"/>
              <a:t>), </a:t>
            </a:r>
            <a:r>
              <a:rPr lang="en-GB" dirty="0" err="1"/>
              <a:t>Lizentyp</a:t>
            </a:r>
            <a:r>
              <a:rPr lang="en-GB" dirty="0"/>
              <a:t> CC2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https://creativecommons.org/licenses/by-sa/2.0/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7015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DE" dirty="0">
                <a:hlinkClick r:id="rId3"/>
              </a:rPr>
              <a:t>https://www.schularena.com/geschichte/neuzeit/humanismus_renaissance_reformation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Video zu «Meilensteine der Naturwissenschaft und Technik | Johannes Gutenberg und der Buchdruck»</a:t>
            </a:r>
            <a:endParaRPr lang="de-CH" sz="1200" b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pPr marL="0" indent="0">
              <a:buFontTx/>
              <a:buNone/>
            </a:pPr>
            <a:endParaRPr lang="de-CH" b="1" dirty="0"/>
          </a:p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Vor Einblenden des Titels: Fragen, was das auf dem Bild ist </a:t>
            </a:r>
            <a:r>
              <a:rPr lang="de-CH" b="0" dirty="0">
                <a:sym typeface="Wingdings" panose="05000000000000000000" pitchFamily="2" charset="2"/>
              </a:rPr>
              <a:t> Buchstaben (Bleisatz) für Buchdruck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Weshalb könnte der Buchdruck förderlich für die Reformation gewesen sein?</a:t>
            </a:r>
            <a:endParaRPr lang="de-CH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Bleisatz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Winkelhaken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Wilhei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4"/>
              </a:rPr>
              <a:t>https://commons.wikimedia.org/wiki/File:Bleisatz_im_Winkelhaken.jpg#/media/File:Bleisatz_im_Winkelhaken.jpg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08222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Diskussion anregen: Weshalb könnte es zu einer Revolution kommen? (z.B.: Schriftlichkeit/Bildung nicht nur für die Reichen </a:t>
            </a:r>
            <a:r>
              <a:rPr lang="de-CH" b="0" dirty="0">
                <a:sym typeface="Wingdings" panose="05000000000000000000" pitchFamily="2" charset="2"/>
              </a:rPr>
              <a:t> Leute können sich eine eigene Meinung bilden)</a:t>
            </a:r>
            <a:endParaRPr lang="de-CH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Bauern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auf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Feld, Hugo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Mühlig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https://commons.wikimedia.org/wiki/File:Hugo_M%C3%BChlig_Bauern_auf_dem_Feld.jpg#/media/File:Hugo_M%C3%BChlig_Bauern_auf_dem_Feld.jpg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73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peasants-revolt-ac1, Kim </a:t>
            </a:r>
            <a:r>
              <a:rPr lang="de-CH" dirty="0" err="1"/>
              <a:t>Støvring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https://www.flickr.com/photos/kimstovring/15488033210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CC2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https://creativecommons.org/licenses/by-sa/2.0/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71896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Quelle: </a:t>
            </a:r>
            <a:r>
              <a:rPr lang="de-CH" dirty="0" err="1"/>
              <a:t>Pixabay</a:t>
            </a:r>
            <a:r>
              <a:rPr lang="de-CH" dirty="0"/>
              <a:t>, </a:t>
            </a:r>
            <a:r>
              <a:rPr lang="en-GB" dirty="0">
                <a:hlinkClick r:id="rId3"/>
              </a:rPr>
              <a:t>https://pixabay.com/de/photos/holz-natur-baum-h%C3%B6lzern-axt-3075862/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932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Zentralbibliothek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Zürich, Johann Schweizer (</a:t>
            </a:r>
            <a:r>
              <a:rPr lang="en-GB" dirty="0">
                <a:hlinkClick r:id="rId3"/>
              </a:rPr>
              <a:t>https://de.wikipedia.org/wiki/Datei:Zentralbibliothek_Z%C3%BCrich_-_Effigies_praecipuorum_illustrium_atque_praestantium_aliquot_theologorum_-_000008283_cropped.jpg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59212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Augsburg –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Guido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https://de.wikipedia.org/wiki/Datei:Augsburg_-_Markt.jpg#/media/Datei:Augsburg_-_Markt.jpg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87156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- Panorama von der </a:t>
            </a:r>
            <a:r>
              <a:rPr lang="de-CH" dirty="0" err="1"/>
              <a:t>Quaibrücke</a:t>
            </a:r>
            <a:r>
              <a:rPr lang="de-CH" dirty="0"/>
              <a:t>, Micha L. Rieser (</a:t>
            </a:r>
            <a:r>
              <a:rPr lang="en-GB" dirty="0">
                <a:hlinkClick r:id="rId3"/>
              </a:rPr>
              <a:t>https://de.wikipedia.org/wiki/Z%C3%BCrich#/media/Datei:Zurich-Panorama.jpg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8960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3"/>
              </a:rPr>
              <a:t>https://pixabay.com/de/vectors/kreuz-silhouette-religion-gott-1278209/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9796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DE" dirty="0">
                <a:hlinkClick r:id="rId3"/>
              </a:rPr>
              <a:t>https://www.schularena.com/geschichte/neuzeit/humanismus_renaissance_reformation</a:t>
            </a:r>
            <a:br>
              <a:rPr lang="de-DE" dirty="0"/>
            </a:b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Spielfilm «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Huldrych Zwingli - Der Reformator, Spielfilm, 1983, 54 Minuten»</a:t>
            </a:r>
            <a:endParaRPr lang="de-CH" sz="1200" b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Zürcher Reformator Ulrich Zwingli, Hans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Asper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</a:t>
            </a:r>
            <a:r>
              <a:rPr lang="en-GB" dirty="0">
                <a:hlinkClick r:id="rId4"/>
              </a:rPr>
              <a:t>https://de.m.wikipedia.org/wiki/Datei:Bild_Zwingli_Asper.jpg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85703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Ulrich Zwingli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Denkmal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Wasserkirche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Roland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https://commons.wikimedia.org/wiki/File:Ulrich_Zwingli_Denkmal_-_Wasserkirche_-_Limmatquai_2011-08-10_11-47-50.jpg#/media/File:Ulrich_Zwingli_Denkmal_-_Wasserkirche_-_Limmatquai_2011-08-10_11-47-50.jpg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1389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 of the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Grossmünster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church in Zurich, Marcin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Białek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https://commons.wikimedia.org/wiki/File:Z%C3%BCrich_Grossm%C3%BCnster_panorama_2012.jpg#/media/File:Z%C3%BCrich_Grossm%C3%BCnster_panorama_2012.jpg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55162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Wandmalereien im Kreuzgang des Fraumünsters in Zürich, Roland </a:t>
            </a:r>
            <a:r>
              <a:rPr lang="de-CH" dirty="0" err="1"/>
              <a:t>zh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https://de.m.wikipedia.org/wiki/Datei:Z%C3%BCrich_-_Fraum%C3%BCnster_-_Kreuzgang_IMG_1155.jpg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360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Ermordung Zwingli, Karl Jauslin (</a:t>
            </a:r>
            <a:r>
              <a:rPr lang="en-GB" dirty="0">
                <a:hlinkClick r:id="rId3"/>
              </a:rPr>
              <a:t>https://de.m.wikipedia.org/wiki/Datei:Ermordung_Zwingli_Jauslin.JPG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42425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https://assets.getkahoot.com/how-it-works/graphics/play-graphic-updated-4.png?mtime=20150903143919</a:t>
            </a: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0053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3"/>
              </a:rPr>
              <a:t>https://pixabay.com/de/vectors/cruz-jesus-religion-2024548/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8626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Kloster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Maulbronn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Elke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Wetzig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https://de.wikipedia.org/wiki/Datei:Kloster_Maulbronn_2009.jpg#/media/Datei:Kloster_Maulbronn_2009.jpg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925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Repetition: Was sieht man auf diesem Bild? Welche Elemente erkennt man?</a:t>
            </a:r>
          </a:p>
          <a:p>
            <a:endParaRPr lang="de-CH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i="0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Rekonstruktionszeichnung des Klosters Sankt Gallen,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sidonius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https://upload.wikimedia.org/wikipedia/commons/5/58/Rahn_Kloster_Sanct_Gallen_nach_Lasius.jpg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5898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Rousse Catholic Church,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Cameltrader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https://commons.wikimedia.org/wiki/File:Rousse_Catholic_Church_2.jpg#/media/File:Rousse_Catholic_Church_2.jpg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5433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Repetition: Was ist die Inquisition?</a:t>
            </a:r>
          </a:p>
          <a:p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dirty="0"/>
              <a:t>Auto de Fe en la plaza Mayor de Madrid, Francisco Rizzi (</a:t>
            </a:r>
            <a:r>
              <a:rPr lang="en-GB" dirty="0">
                <a:hlinkClick r:id="rId3"/>
              </a:rPr>
              <a:t>https://de.m.wikipedia.org/wiki/Datei:Francisco_rizi-auto_de_fe.jpg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1938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http://w2.vatican.va/content/vatican/de.html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Offizielle Webseite des Vatikans entdecken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CH" b="1" dirty="0"/>
          </a:p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Diskussion: Was wissen die </a:t>
            </a:r>
            <a:r>
              <a:rPr lang="de-CH" b="0" dirty="0" err="1"/>
              <a:t>SuS</a:t>
            </a:r>
            <a:r>
              <a:rPr lang="de-CH" b="0" dirty="0"/>
              <a:t> zum aktuellen Papst? (Seit 2013 Papst Franziskus aus Argentinien, wohnt im Vatikan, etc.)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Adobe Stock, Lizenziert für SchulArena.com GmbH, 133448097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8597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666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23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10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661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032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341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772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332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638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266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807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782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Gm_z7PGRq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youtu.be/NhuQSMmLyAM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e.kahoot.it/share/06-die-reformation/2f3b1f64-1924-4e1e-be84-60cb2fe4249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0" y="4578665"/>
            <a:ext cx="7406639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7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Reformation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73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5" b="7613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946912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Päpste und das Geld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592866" y="431411"/>
            <a:ext cx="4558254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Päpste brauchen viel Geld.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592866" y="1082366"/>
            <a:ext cx="6519134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Sie stammen oft aus vornehmen Familien und nutzen ihr Amt dazu, reicher und mächtiger zu werden.</a:t>
            </a:r>
          </a:p>
        </p:txBody>
      </p:sp>
    </p:spTree>
    <p:extLst>
      <p:ext uri="{BB962C8B-B14F-4D97-AF65-F5344CB8AC3E}">
        <p14:creationId xmlns:p14="http://schemas.microsoft.com/office/powerpoint/2010/main" val="252645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ldergebnis für münz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r="523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399473"/>
            <a:ext cx="1189736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Päpstliche Einnahmen/Ausgaben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592866" y="325640"/>
            <a:ext cx="5056094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Einnahmen pro Jahr (in Gulden):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592866" y="870708"/>
            <a:ext cx="5056094" cy="180664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Einnahmen aus dem Kirchenstaat: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Zölle				100‘000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Steuern			180‘000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Bergwerke			200‘000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592866" y="2753942"/>
            <a:ext cx="5056094" cy="2267287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Einnahmen aus ganz Europa: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Abgaben Bischöfe		100‘000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Abgaben andere Pers.	80‘000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Verkauf von Ämtern	400‘000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Ablassverkauf 		60‘000</a:t>
            </a: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6841267" y="1774032"/>
            <a:ext cx="5056094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Ausgaben pro Jahr (in Gulden):</a:t>
            </a:r>
          </a:p>
        </p:txBody>
      </p:sp>
      <p:sp>
        <p:nvSpPr>
          <p:cNvPr id="14" name="Inhaltsplatzhalter 6"/>
          <p:cNvSpPr txBox="1">
            <a:spLocks/>
          </p:cNvSpPr>
          <p:nvPr/>
        </p:nvSpPr>
        <p:spPr>
          <a:xfrm>
            <a:off x="6841267" y="2316661"/>
            <a:ext cx="5056094" cy="134601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Zahlungen an Söldner	900‘000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Feiern, Feste		100‘000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Bauten		 10‘000-50‘000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6841267" y="325640"/>
            <a:ext cx="2912333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 Gulden = ca. 71 €</a:t>
            </a:r>
          </a:p>
        </p:txBody>
      </p:sp>
    </p:spTree>
    <p:extLst>
      <p:ext uri="{BB962C8B-B14F-4D97-AF65-F5344CB8AC3E}">
        <p14:creationId xmlns:p14="http://schemas.microsoft.com/office/powerpoint/2010/main" val="42828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f/f5/An_angel_leading_a_soul_into_hell._Oil_painting_by_a_followe_Wellcome_L00308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20029" r="3695" b="73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0" y="3767353"/>
            <a:ext cx="831088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Wie könnte die Kirche</a:t>
            </a:r>
          </a:p>
        </p:txBody>
      </p:sp>
      <p:sp>
        <p:nvSpPr>
          <p:cNvPr id="14" name="Inhaltsplatzhalter 6"/>
          <p:cNvSpPr txBox="1">
            <a:spLocks/>
          </p:cNvSpPr>
          <p:nvPr/>
        </p:nvSpPr>
        <p:spPr>
          <a:xfrm>
            <a:off x="0" y="4954844"/>
            <a:ext cx="1060704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mit der Hölle Geld verdienen?</a:t>
            </a:r>
          </a:p>
        </p:txBody>
      </p:sp>
    </p:spTree>
    <p:extLst>
      <p:ext uri="{BB962C8B-B14F-4D97-AF65-F5344CB8AC3E}">
        <p14:creationId xmlns:p14="http://schemas.microsoft.com/office/powerpoint/2010/main" val="44181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ildergebnis für ablasshan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0"/>
            <a:ext cx="6419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515112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Ablasshandel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592866" y="665896"/>
            <a:ext cx="4558254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Wer gesündigt hat, lebt in Angst vor dem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Jüngsten Gericht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592866" y="1691966"/>
            <a:ext cx="4558254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Wer einen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Ablassbrief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kauft, dem werden die Sünden vergeben.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592866" y="3050435"/>
            <a:ext cx="4558254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Das ist ein gutes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Geschäft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für die Kirche.</a:t>
            </a:r>
          </a:p>
        </p:txBody>
      </p:sp>
    </p:spTree>
    <p:extLst>
      <p:ext uri="{BB962C8B-B14F-4D97-AF65-F5344CB8AC3E}">
        <p14:creationId xmlns:p14="http://schemas.microsoft.com/office/powerpoint/2010/main" val="292091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 rot="16200000">
            <a:off x="10882796" y="5549725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515112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Ablasshandel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1381760" y="1123096"/>
            <a:ext cx="5110480" cy="2086725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„Wenn das Geld im Kasten klingt, die Seele aus dem Fegefeuer springt.“</a:t>
            </a:r>
          </a:p>
        </p:txBody>
      </p:sp>
      <p:pic>
        <p:nvPicPr>
          <p:cNvPr id="12292" name="Picture 4" descr="Bildergebnis für antichri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7"/>
          <a:stretch/>
        </p:blipFill>
        <p:spPr bwMode="auto">
          <a:xfrm>
            <a:off x="7620000" y="0"/>
            <a:ext cx="4006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64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ildergebnis für luther flugblat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"/>
          <a:stretch/>
        </p:blipFill>
        <p:spPr bwMode="auto">
          <a:xfrm>
            <a:off x="0" y="1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 txBox="1">
            <a:spLocks/>
          </p:cNvSpPr>
          <p:nvPr/>
        </p:nvSpPr>
        <p:spPr>
          <a:xfrm>
            <a:off x="0" y="5272726"/>
            <a:ext cx="618744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Reformation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6441440" y="615096"/>
            <a:ext cx="5110480" cy="1588127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Aber nicht alle sind mit dem Vorgehen der Kirche einverstanden…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</p:spTree>
    <p:extLst>
      <p:ext uri="{BB962C8B-B14F-4D97-AF65-F5344CB8AC3E}">
        <p14:creationId xmlns:p14="http://schemas.microsoft.com/office/powerpoint/2010/main" val="302073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ür lut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0"/>
            <a:ext cx="5802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 txBox="1">
            <a:spLocks/>
          </p:cNvSpPr>
          <p:nvPr/>
        </p:nvSpPr>
        <p:spPr>
          <a:xfrm>
            <a:off x="0" y="5272726"/>
            <a:ext cx="522224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Martin Luther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1066800" y="1366936"/>
            <a:ext cx="4155440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Augustinermönch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glaubt, die Kirche auf den richtigen Weg zurückführen zu können.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6543040" y="137576"/>
            <a:ext cx="1940560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1483 - 1546 </a:t>
            </a:r>
          </a:p>
        </p:txBody>
      </p:sp>
    </p:spTree>
    <p:extLst>
      <p:ext uri="{BB962C8B-B14F-4D97-AF65-F5344CB8AC3E}">
        <p14:creationId xmlns:p14="http://schemas.microsoft.com/office/powerpoint/2010/main" val="132801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 txBox="1">
            <a:spLocks/>
          </p:cNvSpPr>
          <p:nvPr/>
        </p:nvSpPr>
        <p:spPr>
          <a:xfrm>
            <a:off x="0" y="5272726"/>
            <a:ext cx="522224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95 Thesen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94" y="0"/>
            <a:ext cx="5146906" cy="6858000"/>
          </a:xfrm>
          <a:prstGeom prst="rect">
            <a:avLst/>
          </a:prstGeom>
        </p:spPr>
      </p:pic>
      <p:sp>
        <p:nvSpPr>
          <p:cNvPr id="11" name="Inhaltsplatzhalter 6"/>
          <p:cNvSpPr txBox="1">
            <a:spLocks/>
          </p:cNvSpPr>
          <p:nvPr/>
        </p:nvSpPr>
        <p:spPr>
          <a:xfrm>
            <a:off x="1066800" y="594776"/>
            <a:ext cx="415544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 der Schlosskirche in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Wittenberg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schlägt er 1517 seine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95 Thesen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an.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1066800" y="1976536"/>
            <a:ext cx="4155440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Ausserdem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schreibt er einen Brief an den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Erzbischof von Mainz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in dem er auf die Missstände hinweist.</a:t>
            </a:r>
          </a:p>
        </p:txBody>
      </p:sp>
    </p:spTree>
    <p:extLst>
      <p:ext uri="{BB962C8B-B14F-4D97-AF65-F5344CB8AC3E}">
        <p14:creationId xmlns:p14="http://schemas.microsoft.com/office/powerpoint/2010/main" val="13536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ür old let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224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 txBox="1">
            <a:spLocks/>
          </p:cNvSpPr>
          <p:nvPr/>
        </p:nvSpPr>
        <p:spPr>
          <a:xfrm>
            <a:off x="0" y="5272726"/>
            <a:ext cx="522224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Reaktionen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6848204" y="889416"/>
            <a:ext cx="415544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Erzbischof schickt den Brief unbeantwortet an den Papst weiter.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6848204" y="2189896"/>
            <a:ext cx="415544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Dieser verbannt ihn aus der Kirche.</a:t>
            </a:r>
          </a:p>
        </p:txBody>
      </p:sp>
    </p:spTree>
    <p:extLst>
      <p:ext uri="{BB962C8B-B14F-4D97-AF65-F5344CB8AC3E}">
        <p14:creationId xmlns:p14="http://schemas.microsoft.com/office/powerpoint/2010/main" val="1401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7/79/%D0%9B%D1%8E%D1%82%D0%B5%D1%80_%D0%B2_%D0%92%D0%BE%D1%80%D0%BC%D1%81%D0%B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 txBox="1">
            <a:spLocks/>
          </p:cNvSpPr>
          <p:nvPr/>
        </p:nvSpPr>
        <p:spPr>
          <a:xfrm>
            <a:off x="0" y="4033206"/>
            <a:ext cx="557784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Reichstag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904604" y="281468"/>
            <a:ext cx="4510676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Luther wird aufgefordert, seine Lehren zu widerrufen. 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904604" y="1204797"/>
            <a:ext cx="4510676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Als er dies nicht tut, verhängt der Kaiser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Reichsacht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über ihn: Er ist nun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vogelfrei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5232086"/>
            <a:ext cx="659384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von Worms 1521</a:t>
            </a:r>
          </a:p>
        </p:txBody>
      </p:sp>
    </p:spTree>
    <p:extLst>
      <p:ext uri="{BB962C8B-B14F-4D97-AF65-F5344CB8AC3E}">
        <p14:creationId xmlns:p14="http://schemas.microsoft.com/office/powerpoint/2010/main" val="346562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5279626"/>
            <a:ext cx="4931426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Reformation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3" name="AutoShape 4" descr="Bildergebnis für evolution"/>
          <p:cNvSpPr>
            <a:spLocks noChangeAspect="1" noChangeArrowheads="1"/>
          </p:cNvSpPr>
          <p:nvPr/>
        </p:nvSpPr>
        <p:spPr bwMode="auto">
          <a:xfrm>
            <a:off x="6095999" y="3428999"/>
            <a:ext cx="2069805" cy="206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20" name="Inhaltsplatzhalter 6"/>
          <p:cNvSpPr txBox="1">
            <a:spLocks/>
          </p:cNvSpPr>
          <p:nvPr/>
        </p:nvSpPr>
        <p:spPr>
          <a:xfrm>
            <a:off x="1826223" y="682850"/>
            <a:ext cx="3105203" cy="208672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Schau dir als Einführung das kurze Video über die Reformation an und löse die Aufgaben dazu.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 </a:t>
            </a:r>
            <a:endParaRPr lang="de-CH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098" name="Picture 2" descr="Bildergebnis für vide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6" y="682850"/>
            <a:ext cx="1121468" cy="8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15833" t="11001" r="38750" b="41461"/>
          <a:stretch/>
        </p:blipFill>
        <p:spPr>
          <a:xfrm>
            <a:off x="5562369" y="682850"/>
            <a:ext cx="6006591" cy="34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7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ldergebnis für friedrich der weise von sach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0"/>
            <a:ext cx="4810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 txBox="1">
            <a:spLocks/>
          </p:cNvSpPr>
          <p:nvPr/>
        </p:nvSpPr>
        <p:spPr>
          <a:xfrm>
            <a:off x="0" y="4033206"/>
            <a:ext cx="502920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„Entführung“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1605280" y="569273"/>
            <a:ext cx="4510676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Kurfürst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Friedrich der Weise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von Sachsen lässt Luther – mit dessen Wissen – „entführen“.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5232086"/>
            <a:ext cx="321056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Luthers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1605280" y="1934352"/>
            <a:ext cx="4510676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Luther wird auf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Wartburg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gebracht.</a:t>
            </a:r>
          </a:p>
        </p:txBody>
      </p:sp>
    </p:spTree>
    <p:extLst>
      <p:ext uri="{BB962C8B-B14F-4D97-AF65-F5344CB8AC3E}">
        <p14:creationId xmlns:p14="http://schemas.microsoft.com/office/powerpoint/2010/main" val="410630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ldergebnis für wartbu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6990080" y="620073"/>
            <a:ext cx="4510676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Auf der Wartburg widmet Luther sich einer </a:t>
            </a:r>
            <a:r>
              <a:rPr lang="de-DE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grossen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Aufgabe: Der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Übersetzung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Bibel ins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Deutsche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5232086"/>
            <a:ext cx="681736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Bibelübersetzung</a:t>
            </a:r>
          </a:p>
        </p:txBody>
      </p:sp>
    </p:spTree>
    <p:extLst>
      <p:ext uri="{BB962C8B-B14F-4D97-AF65-F5344CB8AC3E}">
        <p14:creationId xmlns:p14="http://schemas.microsoft.com/office/powerpoint/2010/main" val="14909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ildergebnis für die bib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5222240" y="559113"/>
            <a:ext cx="6482080" cy="234320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Es gibt noch keine einheitliche deutsche Schriftsprache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Luther entwickelt diese aus verschiedenen Dialekten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Erschaffung der Grundlage für unsere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neuhochdeutsche Schriftsprache 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5232086"/>
            <a:ext cx="665480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Bibelübersetzung</a:t>
            </a:r>
          </a:p>
        </p:txBody>
      </p:sp>
    </p:spTree>
    <p:extLst>
      <p:ext uri="{BB962C8B-B14F-4D97-AF65-F5344CB8AC3E}">
        <p14:creationId xmlns:p14="http://schemas.microsoft.com/office/powerpoint/2010/main" val="411228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ldergebnis für buchdru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584200" y="502841"/>
            <a:ext cx="580644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Zeitpunkt für Bibelübersetzung günstig: Johannes Gutenberg hat kurz zuvor den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Buchdruck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erfunden.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5232086"/>
            <a:ext cx="779272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Günstiger Zeitpunkt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584200" y="1858913"/>
            <a:ext cx="580644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Damit lassen sich die Schriften nun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schneller verbreiten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74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ildergebnis für bauer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4374147"/>
            <a:ext cx="831088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Von der Reformation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470946" y="437193"/>
            <a:ext cx="4924014" cy="1882567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Viele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Bauern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sind für die Reformation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Erhoffen sich dadurch eine Verbesserung ihrer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schlechten Lebensbedingungen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0" y="5473004"/>
            <a:ext cx="608584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zur Revolution?</a:t>
            </a:r>
          </a:p>
        </p:txBody>
      </p:sp>
    </p:spTree>
    <p:extLst>
      <p:ext uri="{BB962C8B-B14F-4D97-AF65-F5344CB8AC3E}">
        <p14:creationId xmlns:p14="http://schemas.microsoft.com/office/powerpoint/2010/main" val="187212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Bildergebnis für revolting peas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0"/>
            <a:ext cx="6429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4374147"/>
            <a:ext cx="487680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Bauern-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308386" y="272978"/>
            <a:ext cx="5106894" cy="3136243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Bauernheere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besetzten/zerstören Klöster und Burgen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Wollen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weniger Abgaben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und mehr Rechte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Fürsten bleiben hart: Tausende von Bauern werden getötet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Keine wirklichen Verbesserungen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0" y="5473004"/>
            <a:ext cx="415544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krieg 1525</a:t>
            </a:r>
          </a:p>
        </p:txBody>
      </p:sp>
    </p:spTree>
    <p:extLst>
      <p:ext uri="{BB962C8B-B14F-4D97-AF65-F5344CB8AC3E}">
        <p14:creationId xmlns:p14="http://schemas.microsoft.com/office/powerpoint/2010/main" val="316677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584200" y="384692"/>
            <a:ext cx="580644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Immer mehr Fürsten führen in ihrem Gebiet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Reformation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durch.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5232086"/>
            <a:ext cx="639064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Kirchenspaltung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584200" y="1314148"/>
            <a:ext cx="5806440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Einige bleiben aber auch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katholisch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584200" y="1911206"/>
            <a:ext cx="580644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 wird Deutschland in zwei Lager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gespalten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31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7/7a/Zentralbibliothek_Z%C3%BCrich_-_Effigies_praecipuorum_illustrium_atque_praestantium_aliquot_theologorum_-_000008283_cropp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5999480" y="384692"/>
            <a:ext cx="580644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Beide Parteien aber glauben, dass es nur einen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wahren Glauben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gibt.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5232086"/>
            <a:ext cx="639064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Kein Friede?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5999480" y="1314148"/>
            <a:ext cx="580644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bekämpfen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sich deshalb mit allen Mitteln.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2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ildergebnis für augsbur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561340" y="419757"/>
            <a:ext cx="3522980" cy="175432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1555 wird festgelegt, dass jeder Fürst den Glauben seiner Untertanen selbst festlegen darf.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4348166"/>
            <a:ext cx="480568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Augsburger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6934200" y="419757"/>
            <a:ext cx="4302760" cy="2897203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4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„</a:t>
            </a:r>
            <a:r>
              <a:rPr lang="de-DE" sz="40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Cuius</a:t>
            </a:r>
            <a:r>
              <a:rPr lang="de-DE" sz="4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40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regio</a:t>
            </a:r>
            <a:r>
              <a:rPr lang="de-DE" sz="4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40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eius</a:t>
            </a:r>
            <a:r>
              <a:rPr lang="de-DE" sz="4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40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religio</a:t>
            </a:r>
            <a:r>
              <a:rPr lang="de-DE" sz="4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“ </a:t>
            </a:r>
          </a:p>
          <a:p>
            <a:pPr marL="0" indent="0" algn="ctr">
              <a:buNone/>
            </a:pPr>
            <a:r>
              <a:rPr lang="de-DE" sz="4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–</a:t>
            </a:r>
          </a:p>
          <a:p>
            <a:pPr marL="0" indent="0" algn="ctr">
              <a:buNone/>
            </a:pPr>
            <a:r>
              <a:rPr lang="de-DE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„Wessen Region, dessen Religion“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0" y="5459540"/>
            <a:ext cx="650240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Religionsfrieden</a:t>
            </a:r>
          </a:p>
        </p:txBody>
      </p:sp>
    </p:spTree>
    <p:extLst>
      <p:ext uri="{BB962C8B-B14F-4D97-AF65-F5344CB8AC3E}">
        <p14:creationId xmlns:p14="http://schemas.microsoft.com/office/powerpoint/2010/main" val="23583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pload.wikimedia.org/wikipedia/commons/b/b9/Zurich-Panoram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0" r="356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4348166"/>
            <a:ext cx="638048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Reformation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0" y="5459540"/>
            <a:ext cx="359664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 Zürich</a:t>
            </a:r>
          </a:p>
        </p:txBody>
      </p:sp>
    </p:spTree>
    <p:extLst>
      <p:ext uri="{BB962C8B-B14F-4D97-AF65-F5344CB8AC3E}">
        <p14:creationId xmlns:p14="http://schemas.microsoft.com/office/powerpoint/2010/main" val="1204447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ildergebnis für kreu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332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638150"/>
            <a:ext cx="533400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Reformation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436880" y="2260254"/>
            <a:ext cx="5313680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Re-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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wieder, nochmals, neu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436880" y="2959028"/>
            <a:ext cx="5313680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Formation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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Bildung, Formierung</a:t>
            </a:r>
          </a:p>
        </p:txBody>
      </p:sp>
      <p:sp>
        <p:nvSpPr>
          <p:cNvPr id="2" name="Pfeil: nach unten 1"/>
          <p:cNvSpPr/>
          <p:nvPr/>
        </p:nvSpPr>
        <p:spPr>
          <a:xfrm rot="16200000">
            <a:off x="6539230" y="2234948"/>
            <a:ext cx="833120" cy="118872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8161020" y="2488738"/>
            <a:ext cx="361188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Reformation	   </a:t>
            </a:r>
            <a:r>
              <a:rPr lang="de-DE" sz="24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=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Neubildung, Umformung</a:t>
            </a:r>
          </a:p>
        </p:txBody>
      </p:sp>
    </p:spTree>
    <p:extLst>
      <p:ext uri="{BB962C8B-B14F-4D97-AF65-F5344CB8AC3E}">
        <p14:creationId xmlns:p14="http://schemas.microsoft.com/office/powerpoint/2010/main" val="302331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2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7663" y="763"/>
            <a:ext cx="5494337" cy="685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5201606"/>
            <a:ext cx="638048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Huldrych</a:t>
            </a: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Zwingli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6809675" y="6327470"/>
            <a:ext cx="1940560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1484 - 1531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1005840" y="955353"/>
            <a:ext cx="4673600" cy="167840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Reformator von Zürich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Pfarrer am Zürcher </a:t>
            </a:r>
            <a:r>
              <a:rPr lang="de-DE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Grossmünster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Einer Meinung mit Luther</a:t>
            </a:r>
          </a:p>
        </p:txBody>
      </p:sp>
    </p:spTree>
    <p:extLst>
      <p:ext uri="{BB962C8B-B14F-4D97-AF65-F5344CB8AC3E}">
        <p14:creationId xmlns:p14="http://schemas.microsoft.com/office/powerpoint/2010/main" val="427036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ildergebnis für zwing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0"/>
            <a:ext cx="4389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5201606"/>
            <a:ext cx="638048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Huldrych</a:t>
            </a: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Zwingli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1076960" y="721673"/>
            <a:ext cx="5303520" cy="2803844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Seine Überzeugung:</a:t>
            </a:r>
          </a:p>
          <a:p>
            <a:pPr marL="457200" indent="-457200">
              <a:buAutoNum type="arabicPeriod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Glaube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allein kann selig machen</a:t>
            </a:r>
          </a:p>
          <a:p>
            <a:pPr marL="457200" indent="-457200">
              <a:buAutoNum type="arabicPeriod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Schrift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(Bibel) allein ist die Grundlage</a:t>
            </a:r>
          </a:p>
          <a:p>
            <a:pPr marL="457200" indent="-457200">
              <a:buAutoNum type="arabicPeriod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Gott allein kann uns durch seine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Gnade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erlösen</a:t>
            </a:r>
          </a:p>
        </p:txBody>
      </p:sp>
    </p:spTree>
    <p:extLst>
      <p:ext uri="{BB962C8B-B14F-4D97-AF65-F5344CB8AC3E}">
        <p14:creationId xmlns:p14="http://schemas.microsoft.com/office/powerpoint/2010/main" val="92426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1/14/Z%C3%BCrich_Grossm%C3%BCnster_panorama_20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7" r="199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5201606"/>
            <a:ext cx="836168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Erfolg der Reformation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487680" y="477833"/>
            <a:ext cx="6614160" cy="234320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 Zürich entscheidet eine Mehrheit, Zwingli lehre die Wahrheit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Es wird beschlossen, die Kirche zu reformieren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Den Bürgern wird keine Wahl zwischen „altem“ und „neuem“ Glauben gelassen</a:t>
            </a:r>
          </a:p>
        </p:txBody>
      </p:sp>
    </p:spTree>
    <p:extLst>
      <p:ext uri="{BB962C8B-B14F-4D97-AF65-F5344CB8AC3E}">
        <p14:creationId xmlns:p14="http://schemas.microsoft.com/office/powerpoint/2010/main" val="372536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Bildergebnis für fraumünster züri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5201606"/>
            <a:ext cx="836168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Kirchliche Neuerungen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1747520" y="941520"/>
            <a:ext cx="6614160" cy="2010807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Heiligenbilder/Reliquien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werden aus der Kirche entfernt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Statt Heiliger Messe gibt es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Predigt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Abendmahl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Pfarrer sind der Regierung unterstellt</a:t>
            </a:r>
          </a:p>
        </p:txBody>
      </p:sp>
    </p:spTree>
    <p:extLst>
      <p:ext uri="{BB962C8B-B14F-4D97-AF65-F5344CB8AC3E}">
        <p14:creationId xmlns:p14="http://schemas.microsoft.com/office/powerpoint/2010/main" val="357874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ildergebnis für zwingl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0" y="5201606"/>
            <a:ext cx="831088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2. Kappeler Krieg 1531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7989346" y="396553"/>
            <a:ext cx="3779520" cy="334040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Reformierten verlangen, dass in der ganzen Schweiz protestantische Pfarrer zugelassen werden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Innerschweizer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weigern sich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 Krieg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Zwingli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wird in einer Schlacht getötet</a:t>
            </a:r>
          </a:p>
        </p:txBody>
      </p:sp>
    </p:spTree>
    <p:extLst>
      <p:ext uri="{BB962C8B-B14F-4D97-AF65-F5344CB8AC3E}">
        <p14:creationId xmlns:p14="http://schemas.microsoft.com/office/powerpoint/2010/main" val="103864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8595360" y="4968652"/>
            <a:ext cx="3596640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600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kahoot</a:t>
            </a:r>
            <a:r>
              <a:rPr lang="de-DE" sz="6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.it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9083060" y="438061"/>
            <a:ext cx="2544240" cy="1421928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Zu dieser Präsentation gibt es auch ein kahoot.it-Quiz!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8" name="Picture 4" descr="Bildergebnis für kaho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66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6"/>
          <p:cNvSpPr txBox="1">
            <a:spLocks/>
          </p:cNvSpPr>
          <p:nvPr/>
        </p:nvSpPr>
        <p:spPr>
          <a:xfrm>
            <a:off x="9083060" y="2058640"/>
            <a:ext cx="2544240" cy="2585323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Das Battle startet hier: </a:t>
            </a:r>
            <a:r>
              <a:rPr lang="de-CH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https://create.kahoot.it/share/06-die-reformation/2f3b1f64-1924-4e1e-be84-60cb2fe42492</a:t>
            </a:r>
            <a:r>
              <a:rPr lang="de-DE" sz="220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de-CH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0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r Verbinder 22"/>
          <p:cNvCxnSpPr>
            <a:cxnSpLocks/>
            <a:endCxn id="15" idx="2"/>
          </p:cNvCxnSpPr>
          <p:nvPr/>
        </p:nvCxnSpPr>
        <p:spPr>
          <a:xfrm flipV="1">
            <a:off x="4489073" y="3466976"/>
            <a:ext cx="0" cy="4234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nhaltsplatzhalter 6"/>
          <p:cNvSpPr txBox="1">
            <a:spLocks/>
          </p:cNvSpPr>
          <p:nvPr/>
        </p:nvSpPr>
        <p:spPr>
          <a:xfrm>
            <a:off x="0" y="5314043"/>
            <a:ext cx="5151120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Christentum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2" name="AutoShape 2" descr="Bildergebnis für evolutio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3" name="AutoShape 4" descr="Bildergebnis für evolution"/>
          <p:cNvSpPr>
            <a:spLocks noChangeAspect="1" noChangeArrowheads="1"/>
          </p:cNvSpPr>
          <p:nvPr/>
        </p:nvSpPr>
        <p:spPr bwMode="auto">
          <a:xfrm>
            <a:off x="6095999" y="3428999"/>
            <a:ext cx="2069805" cy="206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666364" y="2913484"/>
            <a:ext cx="1961247" cy="36933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30 n. Chr.</a:t>
            </a:r>
            <a:endParaRPr lang="de-DE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-4278" y="3878980"/>
            <a:ext cx="11855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Inhaltsplatzhalter 6"/>
          <p:cNvSpPr txBox="1">
            <a:spLocks/>
          </p:cNvSpPr>
          <p:nvPr/>
        </p:nvSpPr>
        <p:spPr>
          <a:xfrm>
            <a:off x="400361" y="446114"/>
            <a:ext cx="2493250" cy="2086725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Das Christentum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entsteht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- aus dem Judentum heraus - in Israel (Römisches Reich).</a:t>
            </a:r>
          </a:p>
        </p:txBody>
      </p:sp>
      <p:cxnSp>
        <p:nvCxnSpPr>
          <p:cNvPr id="5" name="Gerader Verbinder 4"/>
          <p:cNvCxnSpPr>
            <a:endCxn id="10" idx="2"/>
          </p:cNvCxnSpPr>
          <p:nvPr/>
        </p:nvCxnSpPr>
        <p:spPr>
          <a:xfrm flipV="1">
            <a:off x="1646988" y="3282816"/>
            <a:ext cx="0" cy="5961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nhaltsplatzhalter 6"/>
          <p:cNvSpPr txBox="1">
            <a:spLocks/>
          </p:cNvSpPr>
          <p:nvPr/>
        </p:nvSpPr>
        <p:spPr>
          <a:xfrm>
            <a:off x="3508449" y="2820645"/>
            <a:ext cx="1961247" cy="646331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250 – 311 n. Chr.</a:t>
            </a:r>
            <a:endParaRPr lang="de-DE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Inhaltsplatzhalter 6"/>
          <p:cNvSpPr txBox="1">
            <a:spLocks/>
          </p:cNvSpPr>
          <p:nvPr/>
        </p:nvSpPr>
        <p:spPr>
          <a:xfrm>
            <a:off x="3250138" y="446114"/>
            <a:ext cx="2493250" cy="2086725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Das Christentum ist im Römischen Reich verboten –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Christen-verfolgungen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8" name="Inhaltsplatzhalter 6"/>
          <p:cNvSpPr txBox="1">
            <a:spLocks/>
          </p:cNvSpPr>
          <p:nvPr/>
        </p:nvSpPr>
        <p:spPr>
          <a:xfrm>
            <a:off x="6350534" y="2953779"/>
            <a:ext cx="1961247" cy="36933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312 n. Chr.</a:t>
            </a:r>
            <a:endParaRPr lang="de-DE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9" name="Gerader Verbinder 28"/>
          <p:cNvCxnSpPr>
            <a:cxnSpLocks/>
            <a:endCxn id="28" idx="2"/>
          </p:cNvCxnSpPr>
          <p:nvPr/>
        </p:nvCxnSpPr>
        <p:spPr>
          <a:xfrm flipV="1">
            <a:off x="7331157" y="3323111"/>
            <a:ext cx="1" cy="5558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Inhaltsplatzhalter 6"/>
          <p:cNvSpPr txBox="1">
            <a:spLocks/>
          </p:cNvSpPr>
          <p:nvPr/>
        </p:nvSpPr>
        <p:spPr>
          <a:xfrm>
            <a:off x="6084533" y="448541"/>
            <a:ext cx="2493250" cy="2086725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Kaiser Konstantin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bringt die Wende – er unterstützt die Ausbreitung der Lehre.</a:t>
            </a:r>
          </a:p>
        </p:txBody>
      </p:sp>
      <p:sp>
        <p:nvSpPr>
          <p:cNvPr id="31" name="Inhaltsplatzhalter 6"/>
          <p:cNvSpPr txBox="1">
            <a:spLocks/>
          </p:cNvSpPr>
          <p:nvPr/>
        </p:nvSpPr>
        <p:spPr>
          <a:xfrm>
            <a:off x="9184928" y="2953779"/>
            <a:ext cx="1961247" cy="36933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383 n. Chr.</a:t>
            </a:r>
            <a:endParaRPr lang="de-DE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2" name="Gerader Verbinder 31"/>
          <p:cNvCxnSpPr>
            <a:cxnSpLocks/>
          </p:cNvCxnSpPr>
          <p:nvPr/>
        </p:nvCxnSpPr>
        <p:spPr>
          <a:xfrm flipV="1">
            <a:off x="10165551" y="3312951"/>
            <a:ext cx="1" cy="582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Inhaltsplatzhalter 6"/>
          <p:cNvSpPr txBox="1">
            <a:spLocks/>
          </p:cNvSpPr>
          <p:nvPr/>
        </p:nvSpPr>
        <p:spPr>
          <a:xfrm>
            <a:off x="8918927" y="774587"/>
            <a:ext cx="2493250" cy="175432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Das Christentum wird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Staatsreligion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des Römischen Reiches.</a:t>
            </a:r>
          </a:p>
        </p:txBody>
      </p:sp>
      <p:pic>
        <p:nvPicPr>
          <p:cNvPr id="1026" name="Picture 2" descr="Bildergebnis für jesus carrying cros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178" y="4043427"/>
            <a:ext cx="1677035" cy="270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32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15" grpId="0" animBg="1"/>
      <p:bldP spid="25" grpId="0" animBg="1"/>
      <p:bldP spid="28" grpId="0" animBg="1"/>
      <p:bldP spid="30" grpId="0" animBg="1"/>
      <p:bldP spid="31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ildergebnis für klo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355600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Klöster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1052606" y="377599"/>
            <a:ext cx="4454114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Im Mittelalter entstehen überall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kirchliche Zentren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Klöster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1052606" y="1374350"/>
            <a:ext cx="4454114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Sie sind die Muster für die späteren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Städte</a:t>
            </a: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1052606" y="2371101"/>
            <a:ext cx="4454114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Ihr Ziel ist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Verbreitung des Christentums</a:t>
            </a:r>
          </a:p>
        </p:txBody>
      </p:sp>
    </p:spTree>
    <p:extLst>
      <p:ext uri="{BB962C8B-B14F-4D97-AF65-F5344CB8AC3E}">
        <p14:creationId xmlns:p14="http://schemas.microsoft.com/office/powerpoint/2010/main" val="224187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ür kloster mittelal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355600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Klöster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938546" y="4474957"/>
            <a:ext cx="388112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Sie sind </a:t>
            </a:r>
            <a:r>
              <a:rPr lang="de-DE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ausserdem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Religions-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Kultur-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Bildungszentren</a:t>
            </a:r>
          </a:p>
        </p:txBody>
      </p:sp>
    </p:spTree>
    <p:extLst>
      <p:ext uri="{BB962C8B-B14F-4D97-AF65-F5344CB8AC3E}">
        <p14:creationId xmlns:p14="http://schemas.microsoft.com/office/powerpoint/2010/main" val="305369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ildergebnis für catholicis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" b="197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788416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Macht der Kirche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369346" y="390637"/>
            <a:ext cx="5045934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 den 1500 Jahren ihrer Existenz hat sich die katholische Kirche eine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absolute Macht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aufgebaut.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369346" y="1721858"/>
            <a:ext cx="5045934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Selbst Könige und Fürsten müssen sich ihr unterordnen.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7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ildergebnis für inquisi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6"/>
          <a:stretch/>
        </p:blipFill>
        <p:spPr bwMode="auto">
          <a:xfrm>
            <a:off x="-5874" y="-5716"/>
            <a:ext cx="12197874" cy="686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5874" y="5242247"/>
            <a:ext cx="419608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Inquisition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5622066" y="309357"/>
            <a:ext cx="6275294" cy="234320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Eigene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Gerichtsinstanz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Kirche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Kirche jagt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Ketzer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die „durch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Verbreitung falscher Lehren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andere zu Irrglauben verführen“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Entweder schwören die Angeklagten von ihren Theorien ab oder sie werden getötet</a:t>
            </a:r>
          </a:p>
        </p:txBody>
      </p:sp>
    </p:spTree>
    <p:extLst>
      <p:ext uri="{BB962C8B-B14F-4D97-AF65-F5344CB8AC3E}">
        <p14:creationId xmlns:p14="http://schemas.microsoft.com/office/powerpoint/2010/main" val="413261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419608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Päpste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592866" y="786877"/>
            <a:ext cx="3603214" cy="175432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Päpste sind nicht nur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geistliche Führer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sondern auch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weltliche Fürsten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über den Kirchenstaat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Vatikan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483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3499</Words>
  <Application>Microsoft Macintosh PowerPoint</Application>
  <PresentationFormat>Breitbild</PresentationFormat>
  <Paragraphs>380</Paragraphs>
  <Slides>35</Slides>
  <Notes>35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 Geschichte</dc:title>
  <dc:creator>Selina Tuchschmid</dc:creator>
  <cp:lastModifiedBy>Selina Tuchschmid</cp:lastModifiedBy>
  <cp:revision>265</cp:revision>
  <dcterms:created xsi:type="dcterms:W3CDTF">2016-12-23T14:34:29Z</dcterms:created>
  <dcterms:modified xsi:type="dcterms:W3CDTF">2020-10-23T14:59:03Z</dcterms:modified>
</cp:coreProperties>
</file>